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notesMasterIdLst>
    <p:notesMasterId r:id="rId22"/>
  </p:notesMasterIdLst>
  <p:handoutMasterIdLst>
    <p:handoutMasterId r:id="rId23"/>
  </p:handoutMasterIdLst>
  <p:sldIdLst>
    <p:sldId id="264" r:id="rId2"/>
    <p:sldId id="269" r:id="rId3"/>
    <p:sldId id="265" r:id="rId4"/>
    <p:sldId id="270" r:id="rId5"/>
    <p:sldId id="278" r:id="rId6"/>
    <p:sldId id="266" r:id="rId7"/>
    <p:sldId id="271" r:id="rId8"/>
    <p:sldId id="272" r:id="rId9"/>
    <p:sldId id="273" r:id="rId10"/>
    <p:sldId id="267" r:id="rId11"/>
    <p:sldId id="274" r:id="rId12"/>
    <p:sldId id="275" r:id="rId13"/>
    <p:sldId id="276" r:id="rId14"/>
    <p:sldId id="277" r:id="rId15"/>
    <p:sldId id="279" r:id="rId16"/>
    <p:sldId id="281" r:id="rId17"/>
    <p:sldId id="268" r:id="rId18"/>
    <p:sldId id="280" r:id="rId19"/>
    <p:sldId id="282" r:id="rId20"/>
    <p:sldId id="283" r:id="rId21"/>
  </p:sldIdLst>
  <p:sldSz cx="12192000" cy="6858000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8BD93D-3C29-CC7D-F21E-57D99FA79E48}" v="281" dt="2024-01-26T13:51:17.817"/>
    <p1510:client id="{71DFE2A6-94A3-37A9-65CC-AE199671003D}" v="125" dt="2024-01-26T12:52:05.889"/>
    <p1510:client id="{720DA10D-2E02-2082-8D19-6C6C6F67C263}" v="238" dt="2024-01-26T13:59:33.683"/>
    <p1510:client id="{7FC942F6-0E2E-4581-9876-6B888C571689}" v="62" dt="2024-01-26T18:05:02.601"/>
    <p1510:client id="{DC906CC1-456F-446E-98B1-3440CDCC09AD}" v="644" dt="2024-01-26T19:42:08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40" autoAdjust="0"/>
  </p:normalViewPr>
  <p:slideViewPr>
    <p:cSldViewPr>
      <p:cViewPr varScale="1">
        <p:scale>
          <a:sx n="105" d="100"/>
          <a:sy n="105" d="100"/>
        </p:scale>
        <p:origin x="241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0C482F5-A83D-4200-BB6A-88D213B2C3B2}" type="datetimeFigureOut">
              <a:rPr lang="de-DE"/>
              <a:pPr>
                <a:defRPr/>
              </a:pPr>
              <a:t>26.01.2024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F41E754-C66F-43B3-B227-2B269D66F79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76678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40F6197-6DB9-4EDB-82E0-261E630822D9}" type="datetimeFigureOut">
              <a:rPr lang="de-DE"/>
              <a:pPr>
                <a:defRPr/>
              </a:pPr>
              <a:t>26.01.2024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40E8B08-72E8-4E49-A194-6FC03B41BF0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5336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0E8B08-72E8-4E49-A194-6FC03B41BF06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7196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8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418" y="287339"/>
            <a:ext cx="772583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000" y="2016000"/>
            <a:ext cx="10752000" cy="2520000"/>
          </a:xfrm>
        </p:spPr>
        <p:txBody>
          <a:bodyPr/>
          <a:lstStyle>
            <a:lvl1pPr algn="l">
              <a:defRPr sz="48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4000" y="4608000"/>
            <a:ext cx="10752000" cy="1440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383117" y="6551613"/>
            <a:ext cx="10752667" cy="215900"/>
          </a:xfr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 b="1" dirty="0">
                <a:solidFill>
                  <a:prstClr val="black"/>
                </a:solidFill>
              </a:rPr>
              <a:t>© FH AACHEN </a:t>
            </a:r>
            <a:r>
              <a:rPr lang="de-DE" altLang="de-DE" dirty="0">
                <a:solidFill>
                  <a:prstClr val="black"/>
                </a:solidFill>
              </a:rPr>
              <a:t>UNIVERSITY OF APPLIED SCIENCES  |  FACHBEREICH 10  |  WWW.FH-AACHEN.DE</a:t>
            </a:r>
          </a:p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433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nfa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>
            <a:off x="381000" y="1152525"/>
            <a:ext cx="10752667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383118" y="6551614"/>
            <a:ext cx="11040533" cy="12311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tabLst>
                <a:tab pos="8077200" algn="r"/>
              </a:tabLst>
              <a:defRPr/>
            </a:pPr>
            <a:r>
              <a:rPr lang="de-DE" sz="800" b="1" dirty="0">
                <a:latin typeface="Verdana" pitchFamily="34" charset="0"/>
              </a:rPr>
              <a:t>© FH AACHEN </a:t>
            </a:r>
            <a:r>
              <a:rPr lang="de-DE" sz="800" dirty="0">
                <a:latin typeface="Verdana" pitchFamily="34" charset="0"/>
              </a:rPr>
              <a:t>UNIVERSITY OF APPLIED SCIENCES			          </a:t>
            </a:r>
            <a:fld id="{2D1084BD-6262-4A22-BBB7-9ABD029A916E}" type="datetime4">
              <a:rPr lang="de-DE" sz="800" smtClean="0">
                <a:latin typeface="Verdana" pitchFamily="34" charset="0"/>
              </a:rPr>
              <a:pPr>
                <a:tabLst>
                  <a:tab pos="8077200" algn="r"/>
                </a:tabLst>
                <a:defRPr/>
              </a:pPr>
              <a:t>26. Januar 2024</a:t>
            </a:fld>
            <a:r>
              <a:rPr lang="de-DE" sz="800" dirty="0">
                <a:latin typeface="Verdana" pitchFamily="34" charset="0"/>
              </a:rPr>
              <a:t>  |  </a:t>
            </a:r>
            <a:fld id="{5AA2B3AE-1895-45C1-9F88-89FE24281A0A}" type="slidenum">
              <a:rPr lang="de-DE" sz="800" smtClean="0">
                <a:latin typeface="Verdana" pitchFamily="34" charset="0"/>
              </a:rPr>
              <a:pPr>
                <a:tabLst>
                  <a:tab pos="8077200" algn="r"/>
                </a:tabLst>
                <a:defRPr/>
              </a:pPr>
              <a:t>‹#›</a:t>
            </a:fld>
            <a:endParaRPr lang="de-DE" sz="800" dirty="0">
              <a:latin typeface="Verdana" pitchFamily="34" charset="0"/>
            </a:endParaRPr>
          </a:p>
        </p:txBody>
      </p:sp>
      <p:pic>
        <p:nvPicPr>
          <p:cNvPr id="9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418" y="287339"/>
            <a:ext cx="772583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84000" y="288000"/>
            <a:ext cx="10752000" cy="720000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4000" y="2016000"/>
            <a:ext cx="10752000" cy="433575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4800">
                <a:solidFill>
                  <a:schemeClr val="tx1"/>
                </a:solidFill>
                <a:latin typeface="Verdana" pitchFamily="34" charset="0"/>
              </a:defRPr>
            </a:lvl1pPr>
            <a:lvl2pPr marL="0" indent="0"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723900" indent="-368300">
              <a:buFont typeface="Verdana" pitchFamily="34" charset="0"/>
              <a:buChar char="&gt;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0" indent="0">
              <a:spcBef>
                <a:spcPts val="1600"/>
              </a:spcBef>
              <a:buFontTx/>
              <a:buNone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723900" indent="-368300">
              <a:buFont typeface="Verdana" pitchFamily="34" charset="0"/>
              <a:buChar char="&gt;"/>
              <a:defRPr sz="1600">
                <a:solidFill>
                  <a:schemeClr val="tx1"/>
                </a:solidFill>
                <a:latin typeface="Verdana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6595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>
            <a:off x="381000" y="1152525"/>
            <a:ext cx="10752667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383118" y="6551614"/>
            <a:ext cx="11040533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tabLst>
                <a:tab pos="8077200" algn="r"/>
              </a:tabLst>
              <a:defRPr/>
            </a:pPr>
            <a:r>
              <a:rPr lang="de-DE" sz="800" b="1" dirty="0">
                <a:latin typeface="Verdana" pitchFamily="34" charset="0"/>
              </a:rPr>
              <a:t>© FH AACHEN </a:t>
            </a:r>
            <a:r>
              <a:rPr lang="de-DE" sz="800" dirty="0">
                <a:latin typeface="Verdana" pitchFamily="34" charset="0"/>
              </a:rPr>
              <a:t>UNIVERSITY OF APPLIED SCIENCES	 		           </a:t>
            </a:r>
            <a:fld id="{AA97D40F-9F3F-4063-9F86-F11BB4DC706F}" type="datetime4">
              <a:rPr lang="de-DE" sz="800" smtClean="0">
                <a:latin typeface="Verdana" pitchFamily="34" charset="0"/>
              </a:rPr>
              <a:pPr>
                <a:tabLst>
                  <a:tab pos="8077200" algn="r"/>
                </a:tabLst>
                <a:defRPr/>
              </a:pPr>
              <a:t>26. Januar 2024</a:t>
            </a:fld>
            <a:r>
              <a:rPr lang="de-DE" sz="800" dirty="0">
                <a:latin typeface="Verdana" pitchFamily="34" charset="0"/>
              </a:rPr>
              <a:t>  |  </a:t>
            </a:r>
            <a:fld id="{8E565612-6B0B-47BA-9A27-C8BC7F68E94A}" type="slidenum">
              <a:rPr lang="de-DE" sz="800">
                <a:latin typeface="Verdana" pitchFamily="34" charset="0"/>
              </a:rPr>
              <a:pPr>
                <a:tabLst>
                  <a:tab pos="8077200" algn="r"/>
                </a:tabLst>
                <a:defRPr/>
              </a:pPr>
              <a:t>‹#›</a:t>
            </a:fld>
            <a:endParaRPr lang="de-DE" sz="800" dirty="0">
              <a:latin typeface="Verdana" pitchFamily="34" charset="0"/>
            </a:endParaRPr>
          </a:p>
        </p:txBody>
      </p:sp>
      <p:pic>
        <p:nvPicPr>
          <p:cNvPr id="9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418" y="287339"/>
            <a:ext cx="772583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84000" y="288000"/>
            <a:ext cx="10752000" cy="720000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4000" y="1295999"/>
            <a:ext cx="10752000" cy="5040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0" indent="0"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723900" indent="-368300">
              <a:buFont typeface="Verdana" pitchFamily="34" charset="0"/>
              <a:buChar char="&gt;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0" indent="0">
              <a:spcBef>
                <a:spcPts val="1600"/>
              </a:spcBef>
              <a:buFontTx/>
              <a:buNone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723900" indent="-368300">
              <a:buFont typeface="Verdana" pitchFamily="34" charset="0"/>
              <a:buChar char="&gt;"/>
              <a:defRPr sz="1600">
                <a:solidFill>
                  <a:schemeClr val="tx1"/>
                </a:solidFill>
                <a:latin typeface="Verdana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429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4"/>
          <p:cNvCxnSpPr/>
          <p:nvPr/>
        </p:nvCxnSpPr>
        <p:spPr>
          <a:xfrm>
            <a:off x="381000" y="1152525"/>
            <a:ext cx="10752667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83118" y="6551614"/>
            <a:ext cx="11040533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tabLst>
                <a:tab pos="8077200" algn="r"/>
              </a:tabLst>
              <a:defRPr/>
            </a:pPr>
            <a:r>
              <a:rPr lang="de-DE" sz="800" b="1" dirty="0">
                <a:latin typeface="Verdana" pitchFamily="34" charset="0"/>
              </a:rPr>
              <a:t>© FH AACHEN </a:t>
            </a:r>
            <a:r>
              <a:rPr lang="de-DE" sz="800" dirty="0">
                <a:latin typeface="Verdana" pitchFamily="34" charset="0"/>
              </a:rPr>
              <a:t>UNIVERSITY OF APPLIED SCIENCES	</a:t>
            </a:r>
            <a:fld id="{D5CBDA69-A35E-4381-A39D-912C25275E56}" type="datetime4">
              <a:rPr lang="de-DE" sz="800">
                <a:latin typeface="Verdana" pitchFamily="34" charset="0"/>
              </a:rPr>
              <a:pPr>
                <a:tabLst>
                  <a:tab pos="8077200" algn="r"/>
                </a:tabLst>
                <a:defRPr/>
              </a:pPr>
              <a:t>26. Januar 2024</a:t>
            </a:fld>
            <a:r>
              <a:rPr lang="de-DE" sz="800" dirty="0">
                <a:latin typeface="Verdana" pitchFamily="34" charset="0"/>
              </a:rPr>
              <a:t>  |  </a:t>
            </a:r>
            <a:fld id="{88CE292B-5762-4A23-A5B2-BDABB31B2F42}" type="slidenum">
              <a:rPr lang="de-DE" sz="800">
                <a:latin typeface="Verdana" pitchFamily="34" charset="0"/>
              </a:rPr>
              <a:pPr>
                <a:tabLst>
                  <a:tab pos="8077200" algn="r"/>
                </a:tabLst>
                <a:defRPr/>
              </a:pPr>
              <a:t>‹#›</a:t>
            </a:fld>
            <a:endParaRPr lang="de-DE" sz="800" dirty="0">
              <a:latin typeface="Verdana" pitchFamily="34" charset="0"/>
            </a:endParaRPr>
          </a:p>
        </p:txBody>
      </p:sp>
      <p:pic>
        <p:nvPicPr>
          <p:cNvPr id="8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418" y="287339"/>
            <a:ext cx="772583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4000" y="1296000"/>
            <a:ext cx="5184000" cy="5040000"/>
          </a:xfrm>
        </p:spPr>
        <p:txBody>
          <a:bodyPr/>
          <a:lstStyle>
            <a:lvl1pPr>
              <a:defRPr sz="2400"/>
            </a:lvl1pPr>
            <a:lvl2pPr marL="0" indent="12700">
              <a:spcBef>
                <a:spcPts val="2000"/>
              </a:spcBef>
              <a:defRPr sz="2400"/>
            </a:lvl2pPr>
            <a:lvl3pPr>
              <a:defRPr sz="2400" baseline="0"/>
            </a:lvl3pPr>
            <a:lvl4pPr marL="0" indent="0"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84000" y="288000"/>
            <a:ext cx="10752000" cy="720000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0"/>
          </p:nvPr>
        </p:nvSpPr>
        <p:spPr>
          <a:xfrm>
            <a:off x="5952000" y="1296000"/>
            <a:ext cx="5184000" cy="5040000"/>
          </a:xfrm>
        </p:spPr>
        <p:txBody>
          <a:bodyPr/>
          <a:lstStyle>
            <a:lvl1pPr>
              <a:defRPr sz="2400"/>
            </a:lvl1pPr>
            <a:lvl2pPr marL="0" indent="0">
              <a:spcBef>
                <a:spcPts val="2000"/>
              </a:spcBef>
              <a:defRPr sz="2400"/>
            </a:lvl2pPr>
            <a:lvl3pPr>
              <a:defRPr sz="2400"/>
            </a:lvl3pPr>
            <a:lvl4pPr marL="0" indent="0"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2439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2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8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418" y="287339"/>
            <a:ext cx="772583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000" y="2016000"/>
            <a:ext cx="10752000" cy="2520000"/>
          </a:xfrm>
        </p:spPr>
        <p:txBody>
          <a:bodyPr/>
          <a:lstStyle>
            <a:lvl1pPr algn="l">
              <a:defRPr sz="16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383117" y="6551613"/>
            <a:ext cx="10752667" cy="215900"/>
          </a:xfr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 b="1" dirty="0">
                <a:solidFill>
                  <a:prstClr val="black"/>
                </a:solidFill>
              </a:rPr>
              <a:t>© FH AACHEN </a:t>
            </a:r>
            <a:r>
              <a:rPr lang="de-DE" altLang="de-DE" dirty="0">
                <a:solidFill>
                  <a:prstClr val="black"/>
                </a:solidFill>
              </a:rPr>
              <a:t>UNIVERSITY OF APPLIED SCIENCES  |  FACHBEREICH XXXXXXXXXXXXXXXXXXXXXXXXXXXXX |  WWW.FH-AACHEN.DE</a:t>
            </a:r>
          </a:p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090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8450F466-BBF2-4633-9154-1500CA4C57E8}" type="datetime4">
              <a:rPr lang="de-DE"/>
              <a:pPr>
                <a:defRPr/>
              </a:pPr>
              <a:t>26. Januar 2024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kumimoji="0" lang="de-DE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</a:rPr>
              <a:t>© FH AACHEN 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</a:rPr>
              <a:t>UNIVERSITY OF APPLIED SCIENCES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90B3D03B-BD96-4A58-BB17-B7BDB6FC5D1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ts val="240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2pPr>
      <a:lvl3pPr marL="723900" indent="-355600" algn="l" rtl="0" eaLnBrk="1" fontAlgn="base" hangingPunct="1">
        <a:spcBef>
          <a:spcPct val="20000"/>
        </a:spcBef>
        <a:spcAft>
          <a:spcPct val="0"/>
        </a:spcAft>
        <a:buFont typeface="Verdana" pitchFamily="34" charset="0"/>
        <a:buChar char="&gt;"/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3pPr>
      <a:lvl4pPr marL="1600200" indent="-228600" algn="l" rtl="0" eaLnBrk="1" fontAlgn="base" hangingPunct="1">
        <a:spcBef>
          <a:spcPts val="1600"/>
        </a:spcBef>
        <a:spcAft>
          <a:spcPct val="0"/>
        </a:spcAft>
        <a:buFont typeface="Arial" charset="0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4pPr>
      <a:lvl5pPr marL="723900" indent="-3683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&gt;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rgbClr val="00B1AC"/>
                </a:solidFill>
              </a:rPr>
              <a:t>SRDS - Wärmetauscher</a:t>
            </a:r>
            <a:br>
              <a:rPr lang="de-DE" dirty="0">
                <a:solidFill>
                  <a:srgbClr val="00B1AC"/>
                </a:solidFill>
              </a:rPr>
            </a:br>
            <a:br>
              <a:rPr lang="de-DE" dirty="0">
                <a:solidFill>
                  <a:srgbClr val="00B1AC"/>
                </a:solidFill>
              </a:rPr>
            </a:br>
            <a:r>
              <a:rPr lang="de-DE" sz="3200" dirty="0">
                <a:solidFill>
                  <a:srgbClr val="00B1AC"/>
                </a:solidFill>
              </a:rPr>
              <a:t>Gruppe 3 ET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4000" y="4608000"/>
            <a:ext cx="10752000" cy="1773328"/>
          </a:xfrm>
        </p:spPr>
        <p:txBody>
          <a:bodyPr/>
          <a:lstStyle/>
          <a:p>
            <a:r>
              <a:rPr lang="de-DE" dirty="0"/>
              <a:t>Mohammad </a:t>
            </a:r>
            <a:r>
              <a:rPr lang="de-DE" dirty="0" err="1"/>
              <a:t>Pourmohsen</a:t>
            </a:r>
            <a:endParaRPr lang="de-DE" dirty="0"/>
          </a:p>
          <a:p>
            <a:r>
              <a:rPr lang="de-DE" dirty="0"/>
              <a:t>Alp Cetin</a:t>
            </a:r>
          </a:p>
          <a:p>
            <a:r>
              <a:rPr lang="de-DE" dirty="0"/>
              <a:t>Zi Qian Lee</a:t>
            </a:r>
          </a:p>
          <a:p>
            <a:r>
              <a:rPr lang="de-DE" dirty="0"/>
              <a:t>06.02.2024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 b="1" dirty="0">
                <a:solidFill>
                  <a:prstClr val="black"/>
                </a:solidFill>
              </a:rPr>
              <a:t>© FH AACHEN </a:t>
            </a:r>
            <a:r>
              <a:rPr lang="de-DE" altLang="de-DE" dirty="0">
                <a:solidFill>
                  <a:prstClr val="black"/>
                </a:solidFill>
              </a:rPr>
              <a:t>UNIVERSITY OF APPLIED SCIENCES  |  FACHBEREICH 10  |  SRDS</a:t>
            </a:r>
          </a:p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3275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A8DD1-060C-8C17-A31F-E40A895FB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Verdana"/>
                <a:ea typeface="Verdana"/>
              </a:rPr>
              <a:t>Parameterberechnung</a:t>
            </a:r>
            <a:r>
              <a:rPr lang="en-US">
                <a:latin typeface="Verdana"/>
                <a:ea typeface="Verdana"/>
              </a:rPr>
              <a:t>: </a:t>
            </a:r>
            <a:br>
              <a:rPr lang="en-US">
                <a:latin typeface="Verdana"/>
                <a:ea typeface="Verdana"/>
              </a:rPr>
            </a:br>
            <a:r>
              <a:rPr lang="en-US" err="1">
                <a:latin typeface="Verdana"/>
                <a:ea typeface="Verdana"/>
              </a:rPr>
              <a:t>minimale</a:t>
            </a:r>
            <a:r>
              <a:rPr lang="en-US">
                <a:latin typeface="Verdana"/>
                <a:ea typeface="Verdana"/>
              </a:rPr>
              <a:t> Dämpfung &amp; </a:t>
            </a:r>
            <a:r>
              <a:rPr lang="en-US" err="1">
                <a:latin typeface="Verdana"/>
                <a:ea typeface="Verdana"/>
              </a:rPr>
              <a:t>maximale</a:t>
            </a:r>
            <a:r>
              <a:rPr lang="en-US">
                <a:latin typeface="Verdana"/>
                <a:ea typeface="Verdana"/>
              </a:rPr>
              <a:t> </a:t>
            </a:r>
            <a:r>
              <a:rPr lang="en-US" err="1">
                <a:latin typeface="Verdana"/>
                <a:ea typeface="Verdana"/>
              </a:rPr>
              <a:t>Zeitkonstante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EFAF2-F5F7-9EB6-B466-71A178713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05" r="2805"/>
          <a:stretch/>
        </p:blipFill>
        <p:spPr>
          <a:xfrm>
            <a:off x="613862" y="1266325"/>
            <a:ext cx="4747481" cy="3772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5153B4-B881-105F-E9AA-B6D6B81D51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75" t="3702" r="3375"/>
          <a:stretch/>
        </p:blipFill>
        <p:spPr>
          <a:xfrm>
            <a:off x="5951984" y="1186544"/>
            <a:ext cx="4973387" cy="3851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21A4B9-82AF-1778-9594-DD8AFB3219EE}"/>
                  </a:ext>
                </a:extLst>
              </p:cNvPr>
              <p:cNvSpPr txBox="1"/>
              <p:nvPr/>
            </p:nvSpPr>
            <p:spPr>
              <a:xfrm>
                <a:off x="769326" y="5264393"/>
                <a:ext cx="4659923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 algn="l">
                  <a:buFont typeface="Arial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𝑀𝑖𝑛</m:t>
                        </m:r>
                      </m:sub>
                    </m:sSub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=0,72</m:t>
                    </m:r>
                  </m:oMath>
                </a14:m>
                <a:endParaRPr lang="en-US">
                  <a:cs typeface="Arial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21A4B9-82AF-1778-9594-DD8AFB321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6" y="5264393"/>
                <a:ext cx="4659923" cy="369332"/>
              </a:xfrm>
              <a:prstGeom prst="rect">
                <a:avLst/>
              </a:prstGeom>
              <a:blipFill>
                <a:blip r:embed="rId6"/>
                <a:stretch>
                  <a:fillRect l="-784" t="-3333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F8A04F-E9FB-7189-1D69-818BC1E62382}"/>
                  </a:ext>
                </a:extLst>
              </p:cNvPr>
              <p:cNvSpPr txBox="1"/>
              <p:nvPr/>
            </p:nvSpPr>
            <p:spPr>
              <a:xfrm>
                <a:off x="6907746" y="5264393"/>
                <a:ext cx="4659923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 algn="l">
                  <a:buFont typeface="Arial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de-DE" sz="1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𝑎𝑥</m:t>
                        </m:r>
                      </m:sub>
                    </m:sSub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9,5 </m:t>
                    </m:r>
                    <m:r>
                      <m:rPr>
                        <m:nor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s</m:t>
                    </m:r>
                  </m:oMath>
                </a14:m>
                <a:endParaRPr lang="en-US" dirty="0">
                  <a:cs typeface="Arial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F8A04F-E9FB-7189-1D69-818BC1E62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746" y="5264393"/>
                <a:ext cx="4659923" cy="369332"/>
              </a:xfrm>
              <a:prstGeom prst="rect">
                <a:avLst/>
              </a:prstGeom>
              <a:blipFill>
                <a:blip r:embed="rId7"/>
                <a:stretch>
                  <a:fillRect l="-784" t="-3333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477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A2D2-474E-A011-6DD3-BE8C2AEA8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Verdana"/>
                <a:ea typeface="Verdana"/>
              </a:rPr>
              <a:t>Parameterberechnung</a:t>
            </a:r>
            <a:r>
              <a:rPr lang="en-US">
                <a:latin typeface="Verdana"/>
                <a:ea typeface="Verdana"/>
              </a:rPr>
              <a:t>: Polplatzierung </a:t>
            </a:r>
            <a:endParaRPr lang="en-US"/>
          </a:p>
        </p:txBody>
      </p:sp>
      <p:pic>
        <p:nvPicPr>
          <p:cNvPr id="4" name="Content Placeholder 3" descr="A diagram of a computer&#10;&#10;Description automatically generated">
            <a:extLst>
              <a:ext uri="{FF2B5EF4-FFF2-40B4-BE49-F238E27FC236}">
                <a16:creationId xmlns:a16="http://schemas.microsoft.com/office/drawing/2014/main" id="{C5B31F46-BA59-3BA8-D036-29ADAE781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553" y="1633280"/>
            <a:ext cx="10327105" cy="4258986"/>
          </a:xfrm>
        </p:spPr>
      </p:pic>
    </p:spTree>
    <p:extLst>
      <p:ext uri="{BB962C8B-B14F-4D97-AF65-F5344CB8AC3E}">
        <p14:creationId xmlns:p14="http://schemas.microsoft.com/office/powerpoint/2010/main" val="2878095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BAA1-8195-F871-B34A-32B8605A7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Verdana"/>
              </a:rPr>
              <a:t>Parameterberechnung</a:t>
            </a:r>
            <a:r>
              <a:rPr lang="en-US">
                <a:ea typeface="Verdana"/>
              </a:rPr>
              <a:t>: </a:t>
            </a:r>
            <a:r>
              <a:rPr lang="en-US" err="1">
                <a:ea typeface="Verdana"/>
              </a:rPr>
              <a:t>Polplatzierung</a:t>
            </a:r>
            <a:endParaRPr lang="en-US" err="1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CC7D36-56B8-C770-548B-8274B4C84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352" y="1257340"/>
            <a:ext cx="10801200" cy="519599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5DE9DC-C499-02FE-E672-75F5528ED6B2}"/>
              </a:ext>
            </a:extLst>
          </p:cNvPr>
          <p:cNvSpPr/>
          <p:nvPr/>
        </p:nvSpPr>
        <p:spPr>
          <a:xfrm>
            <a:off x="8691514" y="5600660"/>
            <a:ext cx="1131216" cy="1685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323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850AA-400F-23DB-9866-925BA8E09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Matrix-Riccati-Regler </a:t>
            </a:r>
            <a:endParaRPr lang="en-US">
              <a:ea typeface="Verdana"/>
            </a:endParaRPr>
          </a:p>
        </p:txBody>
      </p:sp>
      <p:pic>
        <p:nvPicPr>
          <p:cNvPr id="4" name="Content Placeholder 3" descr="A diagram of a computer&#10;&#10;Description automatically generated">
            <a:extLst>
              <a:ext uri="{FF2B5EF4-FFF2-40B4-BE49-F238E27FC236}">
                <a16:creationId xmlns:a16="http://schemas.microsoft.com/office/drawing/2014/main" id="{E818B46C-208C-8862-7FCB-9BE9312E1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9"/>
          <a:stretch/>
        </p:blipFill>
        <p:spPr>
          <a:xfrm>
            <a:off x="1839712" y="1159786"/>
            <a:ext cx="7850603" cy="385240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5563D4-370E-DDD9-90F3-0A0760446447}"/>
              </a:ext>
            </a:extLst>
          </p:cNvPr>
          <p:cNvSpPr txBox="1"/>
          <p:nvPr/>
        </p:nvSpPr>
        <p:spPr>
          <a:xfrm>
            <a:off x="6570031" y="5284799"/>
            <a:ext cx="510307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nsolas"/>
                <a:cs typeface="Arial"/>
              </a:rPr>
              <a:t>Q1 = </a:t>
            </a:r>
            <a:r>
              <a:rPr lang="en-US" err="1">
                <a:latin typeface="Consolas"/>
                <a:cs typeface="Arial"/>
              </a:rPr>
              <a:t>diag</a:t>
            </a:r>
            <a:r>
              <a:rPr lang="en-US">
                <a:latin typeface="Consolas"/>
                <a:cs typeface="Arial"/>
              </a:rPr>
              <a:t>([10^0 10^0 10^0 10^0 10^0]);</a:t>
            </a:r>
            <a:endParaRPr lang="en-US">
              <a:latin typeface="Consolas"/>
            </a:endParaRPr>
          </a:p>
          <a:p>
            <a:r>
              <a:rPr lang="en-US">
                <a:latin typeface="Consolas"/>
                <a:cs typeface="Arial"/>
              </a:rPr>
              <a:t>Q2 = </a:t>
            </a:r>
            <a:r>
              <a:rPr lang="en-US" err="1">
                <a:latin typeface="Consolas"/>
                <a:cs typeface="Arial"/>
              </a:rPr>
              <a:t>diag</a:t>
            </a:r>
            <a:r>
              <a:rPr lang="en-US">
                <a:latin typeface="Consolas"/>
                <a:cs typeface="Arial"/>
              </a:rPr>
              <a:t>([10^0 10^0 10^1 10^4 10^5]);</a:t>
            </a:r>
            <a:endParaRPr lang="en-US">
              <a:latin typeface="Consolas"/>
            </a:endParaRPr>
          </a:p>
          <a:p>
            <a:r>
              <a:rPr lang="en-US">
                <a:latin typeface="Consolas"/>
                <a:cs typeface="Arial"/>
              </a:rPr>
              <a:t>Q3 = </a:t>
            </a:r>
            <a:r>
              <a:rPr lang="en-US" err="1">
                <a:latin typeface="Consolas"/>
                <a:cs typeface="Arial"/>
              </a:rPr>
              <a:t>diag</a:t>
            </a:r>
            <a:r>
              <a:rPr lang="en-US">
                <a:latin typeface="Consolas"/>
                <a:cs typeface="Arial"/>
              </a:rPr>
              <a:t>([10^0 10^0 10^1 10^2 10^2]);</a:t>
            </a:r>
            <a:endParaRPr lang="en-US">
              <a:latin typeface="Consolas"/>
            </a:endParaRPr>
          </a:p>
          <a:p>
            <a:r>
              <a:rPr lang="en-US">
                <a:latin typeface="Consolas"/>
                <a:cs typeface="Arial"/>
              </a:rPr>
              <a:t>Q4 = </a:t>
            </a:r>
            <a:r>
              <a:rPr lang="en-US" err="1">
                <a:latin typeface="Consolas"/>
                <a:cs typeface="Arial"/>
              </a:rPr>
              <a:t>diag</a:t>
            </a:r>
            <a:r>
              <a:rPr lang="en-US">
                <a:latin typeface="Consolas"/>
                <a:cs typeface="Arial"/>
              </a:rPr>
              <a:t>([10^0 10^1 10^-1 10^0 10^0]);</a:t>
            </a:r>
            <a:endParaRPr lang="en-US">
              <a:latin typeface="Consolas"/>
            </a:endParaRPr>
          </a:p>
          <a:p>
            <a:pPr algn="l"/>
            <a:endParaRPr lang="en-US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79E3A-98BC-B013-D00A-845449ED8720}"/>
              </a:ext>
            </a:extLst>
          </p:cNvPr>
          <p:cNvSpPr txBox="1"/>
          <p:nvPr/>
        </p:nvSpPr>
        <p:spPr>
          <a:xfrm>
            <a:off x="564173" y="5285153"/>
            <a:ext cx="41653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" err="1">
                <a:latin typeface="Consolas"/>
              </a:rPr>
              <a:t>R_place_lqr</a:t>
            </a:r>
            <a:r>
              <a:rPr lang="de">
                <a:latin typeface="Consolas"/>
              </a:rPr>
              <a:t> = </a:t>
            </a:r>
            <a:r>
              <a:rPr lang="de" err="1">
                <a:latin typeface="Consolas"/>
              </a:rPr>
              <a:t>lqr</a:t>
            </a:r>
            <a:r>
              <a:rPr lang="de">
                <a:latin typeface="Consolas"/>
              </a:rPr>
              <a:t>(A,B,Q,R)</a:t>
            </a:r>
            <a:endParaRPr lang="en-US"/>
          </a:p>
          <a:p>
            <a:pPr algn="l"/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2965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A2FB6-3CB8-B5A7-E24E-9805F42B1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Verdana"/>
              </a:rPr>
              <a:t>Matrix-</a:t>
            </a:r>
            <a:r>
              <a:rPr lang="en-US" err="1">
                <a:ea typeface="Verdana"/>
              </a:rPr>
              <a:t>Riccati</a:t>
            </a:r>
            <a:r>
              <a:rPr lang="en-US">
                <a:ea typeface="Verdana"/>
              </a:rPr>
              <a:t>-Regler 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66308D-626A-F6A1-32CC-F4FF31719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544" y="1196752"/>
            <a:ext cx="10759228" cy="5161008"/>
          </a:xfrm>
        </p:spPr>
      </p:pic>
    </p:spTree>
    <p:extLst>
      <p:ext uri="{BB962C8B-B14F-4D97-AF65-F5344CB8AC3E}">
        <p14:creationId xmlns:p14="http://schemas.microsoft.com/office/powerpoint/2010/main" val="1426713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D14D-9E8C-1568-DB7B-85CD9FD4C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Verdana"/>
                <a:ea typeface="Verdana"/>
              </a:rPr>
              <a:t>Luenberger</a:t>
            </a:r>
            <a:r>
              <a:rPr lang="en-US" dirty="0">
                <a:latin typeface="Verdana"/>
                <a:ea typeface="Verdana"/>
              </a:rPr>
              <a:t>-Beobachter</a:t>
            </a:r>
            <a:endParaRPr lang="en-US" dirty="0"/>
          </a:p>
        </p:txBody>
      </p:sp>
      <p:pic>
        <p:nvPicPr>
          <p:cNvPr id="4" name="Content Placeholder 3" descr="A diagram of a circuit&#10;&#10;Description automatically generated">
            <a:extLst>
              <a:ext uri="{FF2B5EF4-FFF2-40B4-BE49-F238E27FC236}">
                <a16:creationId xmlns:a16="http://schemas.microsoft.com/office/drawing/2014/main" id="{B42B420F-EB9B-C7EF-C901-C9BFB89CC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354" y="1315443"/>
            <a:ext cx="6383118" cy="3640856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FEF13EA-6064-78AA-38A5-7D9F66EEB4A6}"/>
              </a:ext>
            </a:extLst>
          </p:cNvPr>
          <p:cNvSpPr/>
          <p:nvPr/>
        </p:nvSpPr>
        <p:spPr>
          <a:xfrm>
            <a:off x="6001841" y="3284517"/>
            <a:ext cx="258371" cy="286907"/>
          </a:xfrm>
          <a:prstGeom prst="rect">
            <a:avLst/>
          </a:prstGeom>
          <a:noFill/>
          <a:ln>
            <a:solidFill>
              <a:srgbClr val="00B1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29E045-FE99-9DBB-7FCD-EEFE3976D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24105" y="2446704"/>
            <a:ext cx="5133405" cy="38500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F64237-38BF-8C5B-93D4-1076F656DC72}"/>
              </a:ext>
            </a:extLst>
          </p:cNvPr>
          <p:cNvSpPr txBox="1"/>
          <p:nvPr/>
        </p:nvSpPr>
        <p:spPr>
          <a:xfrm>
            <a:off x="386862" y="4949092"/>
            <a:ext cx="4100297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onsolas"/>
              </a:rPr>
              <a:t>P1 = -1/5*(cos(</a:t>
            </a:r>
            <a:r>
              <a:rPr lang="en-US" sz="1200" err="1">
                <a:latin typeface="Consolas"/>
              </a:rPr>
              <a:t>acos</a:t>
            </a:r>
            <a:r>
              <a:rPr lang="en-US" sz="1200">
                <a:latin typeface="Consolas"/>
              </a:rPr>
              <a:t>(0.9)) + j*sin(</a:t>
            </a:r>
            <a:r>
              <a:rPr lang="en-US" sz="1200" err="1">
                <a:latin typeface="Consolas"/>
              </a:rPr>
              <a:t>acos</a:t>
            </a:r>
            <a:r>
              <a:rPr lang="en-US" sz="1200">
                <a:latin typeface="Consolas"/>
              </a:rPr>
              <a:t>(0.9)));</a:t>
            </a:r>
          </a:p>
          <a:p>
            <a:r>
              <a:rPr lang="en-US" sz="1200">
                <a:latin typeface="Consolas"/>
              </a:rPr>
              <a:t>P2 = -1/5*(cos(</a:t>
            </a:r>
            <a:r>
              <a:rPr lang="en-US" sz="1200" err="1">
                <a:latin typeface="Consolas"/>
              </a:rPr>
              <a:t>acos</a:t>
            </a:r>
            <a:r>
              <a:rPr lang="en-US" sz="1200">
                <a:latin typeface="Consolas"/>
              </a:rPr>
              <a:t>(0.9)) - j*sin(</a:t>
            </a:r>
            <a:r>
              <a:rPr lang="en-US" sz="1200" err="1">
                <a:latin typeface="Consolas"/>
              </a:rPr>
              <a:t>acos</a:t>
            </a:r>
            <a:r>
              <a:rPr lang="en-US" sz="1200">
                <a:latin typeface="Consolas"/>
              </a:rPr>
              <a:t>(0.9)));</a:t>
            </a:r>
          </a:p>
          <a:p>
            <a:r>
              <a:rPr lang="en-US" sz="1200">
                <a:latin typeface="Consolas"/>
              </a:rPr>
              <a:t>P_set_L1 = [-250; P1; P2; -2; -100];</a:t>
            </a:r>
          </a:p>
          <a:p>
            <a:r>
              <a:rPr lang="en-US" sz="1200">
                <a:latin typeface="Consolas"/>
              </a:rPr>
              <a:t>RL = place(A,B,P_set_L1);</a:t>
            </a:r>
            <a:endParaRPr lang="en-US" sz="1200">
              <a:cs typeface="Arial"/>
            </a:endParaRPr>
          </a:p>
          <a:p>
            <a:r>
              <a:rPr lang="en-US" sz="1200">
                <a:latin typeface="Consolas"/>
              </a:rPr>
              <a:t>ML = (C*(B*RL-A)^(-1)*B)^(-1);</a:t>
            </a:r>
            <a:endParaRPr lang="en-US" sz="1200">
              <a:cs typeface="Arial"/>
            </a:endParaRPr>
          </a:p>
          <a:p>
            <a:r>
              <a:rPr lang="en-US" sz="1200" err="1">
                <a:latin typeface="Consolas"/>
              </a:rPr>
              <a:t>PsollL</a:t>
            </a:r>
            <a:r>
              <a:rPr lang="en-US" sz="1200">
                <a:latin typeface="Consolas"/>
              </a:rPr>
              <a:t> = [P_set_L1 - 0.0005];</a:t>
            </a:r>
            <a:endParaRPr lang="en-US" sz="1200">
              <a:cs typeface="Arial"/>
            </a:endParaRPr>
          </a:p>
          <a:p>
            <a:r>
              <a:rPr lang="en-US" sz="1200">
                <a:latin typeface="Consolas"/>
              </a:rPr>
              <a:t>LT = place(Ah',Ch',</a:t>
            </a:r>
            <a:r>
              <a:rPr lang="en-US" sz="1200" err="1">
                <a:latin typeface="Consolas"/>
              </a:rPr>
              <a:t>PsollL</a:t>
            </a:r>
            <a:r>
              <a:rPr lang="en-US" sz="1200">
                <a:latin typeface="Consolas"/>
              </a:rPr>
              <a:t>);</a:t>
            </a:r>
            <a:endParaRPr lang="en-US" sz="1200">
              <a:cs typeface="Arial"/>
            </a:endParaRPr>
          </a:p>
          <a:p>
            <a:r>
              <a:rPr lang="en-US" sz="1200">
                <a:latin typeface="Consolas"/>
              </a:rPr>
              <a:t>L=LT';</a:t>
            </a:r>
            <a:endParaRPr lang="en-US" sz="1200"/>
          </a:p>
          <a:p>
            <a:endParaRPr lang="en-US" sz="900">
              <a:latin typeface="Consolas"/>
            </a:endParaRPr>
          </a:p>
          <a:p>
            <a:endParaRPr lang="en-US" sz="90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45391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8E7A-3ACC-01FC-7299-BF966243B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Kalman-Bucy Beobachter</a:t>
            </a:r>
            <a:endParaRPr lang="en-US"/>
          </a:p>
        </p:txBody>
      </p:sp>
      <p:pic>
        <p:nvPicPr>
          <p:cNvPr id="3" name="Graphic 1">
            <a:extLst>
              <a:ext uri="{FF2B5EF4-FFF2-40B4-BE49-F238E27FC236}">
                <a16:creationId xmlns:a16="http://schemas.microsoft.com/office/drawing/2014/main" id="{D7885E63-531F-8866-073C-BCA728071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6795" y="2551210"/>
            <a:ext cx="4754880" cy="3565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F3D461-427C-1126-A0D3-D4D4E69B4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67" y="1185799"/>
            <a:ext cx="5972725" cy="3367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491D2E-089C-4CEC-2812-327612008B05}"/>
              </a:ext>
            </a:extLst>
          </p:cNvPr>
          <p:cNvSpPr txBox="1"/>
          <p:nvPr/>
        </p:nvSpPr>
        <p:spPr>
          <a:xfrm>
            <a:off x="988705" y="4553146"/>
            <a:ext cx="4073489" cy="1724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20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Qk1 = 10^0*</a:t>
            </a:r>
            <a:r>
              <a:rPr lang="en-GB" sz="120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diag</a:t>
            </a:r>
            <a:r>
              <a:rPr lang="en-GB" sz="120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([10^0 10^0 10^0 10^0 10^0]);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20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Qk2 = 10^1*</a:t>
            </a:r>
            <a:r>
              <a:rPr lang="en-GB" sz="120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diag</a:t>
            </a:r>
            <a:r>
              <a:rPr lang="en-GB" sz="120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([10^0 10^0 10^0 10^0 10^0]);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20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Qk3 = 10^2*</a:t>
            </a:r>
            <a:r>
              <a:rPr lang="en-GB" sz="120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diag</a:t>
            </a:r>
            <a:r>
              <a:rPr lang="en-GB" sz="120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([10^0 10^0 10^0 10^0 10^0]);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20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Qk4 = 10^3*</a:t>
            </a:r>
            <a:r>
              <a:rPr lang="en-GB" sz="120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diag</a:t>
            </a:r>
            <a:r>
              <a:rPr lang="en-GB" sz="120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([10^0 10^0 10^0 10^0 10^0]);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20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Qk5 = 10^4*</a:t>
            </a:r>
            <a:r>
              <a:rPr lang="en-GB" sz="120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diag</a:t>
            </a:r>
            <a:r>
              <a:rPr lang="en-GB" sz="120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([10^0 10^0 10^0 10^0 10^0]);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20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Rk</a:t>
            </a:r>
            <a:r>
              <a:rPr lang="en-GB" sz="120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 = 1;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2A9CBE-8FEA-4F26-BE26-E871616EDFCC}"/>
              </a:ext>
            </a:extLst>
          </p:cNvPr>
          <p:cNvSpPr/>
          <p:nvPr/>
        </p:nvSpPr>
        <p:spPr>
          <a:xfrm>
            <a:off x="1018095" y="5672201"/>
            <a:ext cx="3874416" cy="33267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92BA64-31F0-4B95-9E05-6AFF92579475}"/>
              </a:ext>
            </a:extLst>
          </p:cNvPr>
          <p:cNvSpPr/>
          <p:nvPr/>
        </p:nvSpPr>
        <p:spPr>
          <a:xfrm>
            <a:off x="5590095" y="3054285"/>
            <a:ext cx="282804" cy="2639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672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D71D-8459-93F3-715B-8DF9BD41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Verdana"/>
                <a:ea typeface="Verdana"/>
              </a:rPr>
              <a:t>Feintuning</a:t>
            </a:r>
            <a:r>
              <a:rPr lang="en-US">
                <a:latin typeface="Verdana"/>
                <a:ea typeface="Verdana"/>
              </a:rPr>
              <a:t> der Reglerparameter: </a:t>
            </a:r>
            <a:r>
              <a:rPr lang="en-US" err="1">
                <a:latin typeface="Verdana"/>
                <a:ea typeface="Verdana"/>
              </a:rPr>
              <a:t>Nichtlineares</a:t>
            </a:r>
            <a:r>
              <a:rPr lang="en-US">
                <a:latin typeface="Verdana"/>
                <a:ea typeface="Verdana"/>
              </a:rPr>
              <a:t> Subsystem</a:t>
            </a:r>
            <a:endParaRPr lang="en-US">
              <a:ea typeface="Verdana"/>
            </a:endParaRPr>
          </a:p>
        </p:txBody>
      </p:sp>
      <p:pic>
        <p:nvPicPr>
          <p:cNvPr id="4" name="Resim 3" descr="diyagram, metin, plan, teknik çizim içeren bir resim&#10;&#10;Açıklama otomatik olarak oluşturuldu">
            <a:extLst>
              <a:ext uri="{FF2B5EF4-FFF2-40B4-BE49-F238E27FC236}">
                <a16:creationId xmlns:a16="http://schemas.microsoft.com/office/drawing/2014/main" id="{19DF7E2A-04FE-D440-79DE-96F47DE9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0" y="1215544"/>
            <a:ext cx="11208489" cy="469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43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F63CADD-905B-8A56-E2C3-3D548CB92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Verdana"/>
                <a:ea typeface="Verdana"/>
              </a:rPr>
              <a:t>Feintuning</a:t>
            </a:r>
            <a:r>
              <a:rPr lang="en-US">
                <a:latin typeface="Verdana"/>
                <a:ea typeface="Verdana"/>
              </a:rPr>
              <a:t> der </a:t>
            </a:r>
            <a:r>
              <a:rPr lang="en-US" err="1">
                <a:latin typeface="Verdana"/>
                <a:ea typeface="Verdana"/>
              </a:rPr>
              <a:t>Reglerparameter</a:t>
            </a:r>
            <a:r>
              <a:rPr lang="en-US">
                <a:latin typeface="Verdana"/>
                <a:ea typeface="Verdana"/>
              </a:rPr>
              <a:t>: System </a:t>
            </a:r>
            <a:r>
              <a:rPr lang="en-US" err="1">
                <a:latin typeface="Verdana"/>
                <a:ea typeface="Verdana"/>
              </a:rPr>
              <a:t>Erklärung</a:t>
            </a:r>
            <a:endParaRPr lang="en-US">
              <a:latin typeface="Verdana"/>
              <a:ea typeface="Verdana"/>
            </a:endParaRPr>
          </a:p>
        </p:txBody>
      </p:sp>
      <p:pic>
        <p:nvPicPr>
          <p:cNvPr id="4" name="Resim 3" descr="diyagram, plan, çizgi, teknik çizim içeren bir resim&#10;&#10;Açıklama otomatik olarak oluşturuldu">
            <a:extLst>
              <a:ext uri="{FF2B5EF4-FFF2-40B4-BE49-F238E27FC236}">
                <a16:creationId xmlns:a16="http://schemas.microsoft.com/office/drawing/2014/main" id="{84E0B1DC-B0AA-B3D1-F347-D401C753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96" y="1232322"/>
            <a:ext cx="11111023" cy="512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58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3240EB8-6470-2CCF-B1A6-FE38AF7F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Verdana"/>
                <a:ea typeface="Verdana"/>
              </a:rPr>
              <a:t>Feintuning</a:t>
            </a:r>
            <a:r>
              <a:rPr lang="en-US">
                <a:latin typeface="Verdana"/>
                <a:ea typeface="Verdana"/>
              </a:rPr>
              <a:t> der </a:t>
            </a:r>
            <a:r>
              <a:rPr lang="en-US" err="1">
                <a:latin typeface="Verdana"/>
                <a:ea typeface="Verdana"/>
              </a:rPr>
              <a:t>Reglerparameter</a:t>
            </a:r>
            <a:r>
              <a:rPr lang="en-US">
                <a:latin typeface="Verdana"/>
                <a:ea typeface="Verdana"/>
              </a:rPr>
              <a:t>: Projekt </a:t>
            </a:r>
            <a:r>
              <a:rPr lang="en-US" err="1">
                <a:latin typeface="Verdana"/>
                <a:ea typeface="Verdana"/>
              </a:rPr>
              <a:t>Ergebnis</a:t>
            </a:r>
            <a:endParaRPr lang="en-US" err="1">
              <a:ea typeface="Verdana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A27342F-0F0E-6B1D-1A13-2C4142A66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269756" y="1355652"/>
            <a:ext cx="6651256" cy="498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92F0-5478-54AB-4DE7-4068C057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Verdana"/>
                <a:ea typeface="Verdana"/>
              </a:rPr>
              <a:t>Problembeschreibung</a:t>
            </a:r>
            <a:endParaRPr lang="en-US" err="1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35BD2D-AE40-5AC6-897A-8A0E15DD9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724" y="1393335"/>
            <a:ext cx="7470422" cy="4743514"/>
          </a:xfrm>
        </p:spPr>
      </p:pic>
    </p:spTree>
    <p:extLst>
      <p:ext uri="{BB962C8B-B14F-4D97-AF65-F5344CB8AC3E}">
        <p14:creationId xmlns:p14="http://schemas.microsoft.com/office/powerpoint/2010/main" val="3660840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FCBD68A-6CBF-6134-A222-A6F243F3C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2186" y="2671674"/>
            <a:ext cx="8501442" cy="685884"/>
          </a:xfrm>
        </p:spPr>
        <p:txBody>
          <a:bodyPr/>
          <a:lstStyle/>
          <a:p>
            <a:r>
              <a:rPr lang="tr-TR" sz="4000" err="1">
                <a:latin typeface="Verdana"/>
                <a:ea typeface="Verdana"/>
              </a:rPr>
              <a:t>Danke</a:t>
            </a:r>
            <a:r>
              <a:rPr lang="tr-TR" sz="4000">
                <a:latin typeface="Verdana"/>
                <a:ea typeface="Verdana"/>
              </a:rPr>
              <a:t> </a:t>
            </a:r>
            <a:r>
              <a:rPr lang="tr-TR" sz="4000" err="1">
                <a:latin typeface="Verdana"/>
                <a:ea typeface="Verdana"/>
              </a:rPr>
              <a:t>Für</a:t>
            </a:r>
            <a:r>
              <a:rPr lang="tr-TR" sz="4000">
                <a:latin typeface="Verdana"/>
                <a:ea typeface="Verdana"/>
              </a:rPr>
              <a:t> </a:t>
            </a:r>
            <a:r>
              <a:rPr lang="tr-TR" sz="4000" err="1">
                <a:latin typeface="Verdana"/>
                <a:ea typeface="Verdana"/>
              </a:rPr>
              <a:t>Ihre</a:t>
            </a:r>
            <a:r>
              <a:rPr lang="tr-TR" sz="4000">
                <a:latin typeface="Verdana"/>
                <a:ea typeface="Verdana"/>
              </a:rPr>
              <a:t> </a:t>
            </a:r>
            <a:r>
              <a:rPr lang="tr-TR" sz="4000" err="1">
                <a:latin typeface="Verdana"/>
                <a:ea typeface="Verdana"/>
              </a:rPr>
              <a:t>Aufmerksamkeit</a:t>
            </a:r>
            <a:r>
              <a:rPr lang="tr-TR" sz="4000">
                <a:latin typeface="Verdana"/>
                <a:ea typeface="Verdana"/>
              </a:rPr>
              <a:t>!</a:t>
            </a:r>
            <a:endParaRPr lang="tr-TR" sz="4000">
              <a:ea typeface="Verdana"/>
            </a:endParaRP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035684F-5FDD-6735-E372-273AEA4CFF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 b="1" dirty="0">
                <a:solidFill>
                  <a:prstClr val="black"/>
                </a:solidFill>
              </a:rPr>
              <a:t>© FH AACHEN </a:t>
            </a:r>
            <a:r>
              <a:rPr lang="de-DE" altLang="de-DE" dirty="0">
                <a:solidFill>
                  <a:prstClr val="black"/>
                </a:solidFill>
              </a:rPr>
              <a:t>UNIVERSITY OF APPLIED SCIENCES  |  FACHBEREICH 10  |  SRDS</a:t>
            </a:r>
          </a:p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8652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989E-8846-D900-8FFB-8E70F1599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Systemanalyse: Grobanalyse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D12F95-B5FD-F26A-4A9E-A27628E8FA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7" r="17181" b="64556"/>
          <a:stretch/>
        </p:blipFill>
        <p:spPr>
          <a:xfrm>
            <a:off x="3143672" y="2420888"/>
            <a:ext cx="6048672" cy="25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85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F9FF3-ED3D-8312-4186-98EE9F2C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Systemanalyse: Wirkungsplan</a:t>
            </a:r>
            <a:endParaRPr lang="en-US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1DB1809-AC27-E12E-1D4B-DFEC677B6F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3"/>
          <a:stretch/>
        </p:blipFill>
        <p:spPr bwMode="auto">
          <a:xfrm>
            <a:off x="384000" y="1268760"/>
            <a:ext cx="5976664" cy="489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2" descr="metin, yazı tipi, el yazısı, diyagram içeren bir resim&#10;&#10;Açıklama otomatik olarak oluşturuldu">
            <a:extLst>
              <a:ext uri="{FF2B5EF4-FFF2-40B4-BE49-F238E27FC236}">
                <a16:creationId xmlns:a16="http://schemas.microsoft.com/office/drawing/2014/main" id="{87C96F12-0134-C3A3-083B-9EE629265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743" y="2498329"/>
            <a:ext cx="3073560" cy="250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22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CE6B50-25F1-A744-3B40-FC9886A7E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Systemanalyse: </a:t>
            </a:r>
            <a:r>
              <a:rPr lang="en-US" err="1">
                <a:latin typeface="Verdana"/>
                <a:ea typeface="Verdana"/>
              </a:rPr>
              <a:t>Zustandsraummodell</a:t>
            </a:r>
            <a:r>
              <a:rPr lang="en-US">
                <a:latin typeface="Verdana"/>
                <a:ea typeface="Verdana"/>
              </a:rPr>
              <a:t> und </a:t>
            </a:r>
            <a:r>
              <a:rPr lang="en-US" err="1">
                <a:latin typeface="Verdana"/>
                <a:ea typeface="Verdana"/>
              </a:rPr>
              <a:t>Sprungantwort</a:t>
            </a:r>
            <a:endParaRPr lang="tr-TR" err="1">
              <a:latin typeface="Verdana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CD72528-98C2-9250-7238-68E570FE0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1408814"/>
            <a:ext cx="5635256" cy="4226442"/>
          </a:xfrm>
          <a:prstGeom prst="rect">
            <a:avLst/>
          </a:prstGeom>
        </p:spPr>
      </p:pic>
      <p:pic>
        <p:nvPicPr>
          <p:cNvPr id="4" name="İçerik Yer Tutucusu 3" descr="diyagram, çizgi, teknik çizim, plan içeren bir resim&#10;&#10;Açıklama otomatik olarak oluşturuldu">
            <a:extLst>
              <a:ext uri="{FF2B5EF4-FFF2-40B4-BE49-F238E27FC236}">
                <a16:creationId xmlns:a16="http://schemas.microsoft.com/office/drawing/2014/main" id="{6EF4EF89-3C6F-3706-D6F6-39F232E7B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70531" y="2583242"/>
            <a:ext cx="6223679" cy="1878203"/>
          </a:xfrm>
        </p:spPr>
      </p:pic>
    </p:spTree>
    <p:extLst>
      <p:ext uri="{BB962C8B-B14F-4D97-AF65-F5344CB8AC3E}">
        <p14:creationId xmlns:p14="http://schemas.microsoft.com/office/powerpoint/2010/main" val="4264260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4EA40-E0AA-A98E-CAF2-9264F7041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Verdana"/>
                <a:ea typeface="Verdana"/>
              </a:rPr>
              <a:t>Reglerfestlegung</a:t>
            </a:r>
            <a:r>
              <a:rPr lang="en-US" dirty="0">
                <a:latin typeface="Verdana"/>
                <a:ea typeface="Verdana"/>
              </a:rPr>
              <a:t>: </a:t>
            </a:r>
            <a:r>
              <a:rPr lang="en-US" dirty="0" err="1">
                <a:latin typeface="Verdana"/>
                <a:ea typeface="Verdana"/>
              </a:rPr>
              <a:t>Zustandsregler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9E9B21-7241-D6F2-C24E-519AC4F27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86"/>
          <a:stretch/>
        </p:blipFill>
        <p:spPr bwMode="auto">
          <a:xfrm>
            <a:off x="384000" y="1349928"/>
            <a:ext cx="5579745" cy="1608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166516-3D5B-7B4B-AFDB-E07D68EA1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7408" y="2958383"/>
            <a:ext cx="4464496" cy="334837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5D85F3-FD74-EB4A-28CC-184584C1E5A2}"/>
                  </a:ext>
                </a:extLst>
              </p:cNvPr>
              <p:cNvSpPr txBox="1"/>
              <p:nvPr/>
            </p:nvSpPr>
            <p:spPr>
              <a:xfrm>
                <a:off x="6096000" y="1351096"/>
                <a:ext cx="5250155" cy="15747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Normaler Zustandsregler (P-Regler)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Vorfiltermatrix</a:t>
                </a:r>
                <a:r>
                  <a:rPr lang="it-IT" dirty="0"/>
                  <a:t>: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Reglermatrix</a:t>
                </a:r>
                <a:r>
                  <a:rPr lang="en-US" dirty="0"/>
                  <a:t> R= </a:t>
                </a:r>
                <a:r>
                  <a:rPr lang="de-DE" sz="1800" dirty="0" err="1"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R_place</a:t>
                </a:r>
                <a:r>
                  <a:rPr lang="de-DE" sz="1800" dirty="0"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de-DE" sz="1800" dirty="0" err="1"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place</a:t>
                </a:r>
                <a:r>
                  <a:rPr lang="de-DE" sz="1800" dirty="0"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de-DE" sz="1800" dirty="0" err="1"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A,B,P_set</a:t>
                </a:r>
                <a:r>
                  <a:rPr lang="de-DE" sz="1800" dirty="0"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>
                  <a:latin typeface="Consolas" panose="020B0609020204030204" pitchFamily="49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Sollpole</a:t>
                </a:r>
                <a:r>
                  <a:rPr lang="de-DE" dirty="0"/>
                  <a:t> R: </a:t>
                </a:r>
                <a:r>
                  <a:rPr lang="de-DE" sz="1800" dirty="0" err="1"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P_set</a:t>
                </a:r>
                <a:r>
                  <a:rPr lang="de-DE" sz="1800" dirty="0"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de-DE" sz="1800" dirty="0" err="1"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eig</a:t>
                </a:r>
                <a:r>
                  <a:rPr lang="de-DE" sz="1800" dirty="0"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(A)-1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5D85F3-FD74-EB4A-28CC-184584C1E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351096"/>
                <a:ext cx="5250155" cy="1574726"/>
              </a:xfrm>
              <a:prstGeom prst="rect">
                <a:avLst/>
              </a:prstGeom>
              <a:blipFill>
                <a:blip r:embed="rId5"/>
                <a:stretch>
                  <a:fillRect l="-697" t="-2326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081CC31-16E4-1D1A-5B45-D735DB8AC6B1}"/>
              </a:ext>
            </a:extLst>
          </p:cNvPr>
          <p:cNvSpPr/>
          <p:nvPr/>
        </p:nvSpPr>
        <p:spPr>
          <a:xfrm>
            <a:off x="5273789" y="1652411"/>
            <a:ext cx="504056" cy="5040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5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4EA40-E0AA-A98E-CAF2-9264F7041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Verdana"/>
                <a:ea typeface="Verdana"/>
              </a:rPr>
              <a:t>Reglerfestlegung</a:t>
            </a:r>
            <a:r>
              <a:rPr lang="en-US" dirty="0">
                <a:latin typeface="Verdana"/>
                <a:ea typeface="Verdana"/>
              </a:rPr>
              <a:t>: Beobachter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D85F3-FD74-EB4A-28CC-184584C1E5A2}"/>
              </a:ext>
            </a:extLst>
          </p:cNvPr>
          <p:cNvSpPr txBox="1"/>
          <p:nvPr/>
        </p:nvSpPr>
        <p:spPr>
          <a:xfrm>
            <a:off x="853061" y="4157671"/>
            <a:ext cx="55797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Luenberger</a:t>
            </a:r>
            <a:r>
              <a:rPr lang="de-DE" dirty="0"/>
              <a:t>-Beobachter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Zustandsregler vorhanden (</a:t>
            </a:r>
            <a:r>
              <a:rPr lang="de-DE" dirty="0" err="1"/>
              <a:t>Sollpole</a:t>
            </a:r>
            <a:r>
              <a:rPr lang="de-DE" dirty="0"/>
              <a:t> unverändert)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Beobachter-Matrix L: </a:t>
            </a:r>
            <a:r>
              <a:rPr lang="de-DE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L_luen</a:t>
            </a:r>
            <a:r>
              <a:rPr lang="de-DE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de-DE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L_luen_T</a:t>
            </a:r>
            <a:r>
              <a:rPr lang="de-DE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ea typeface="Times New Roman" panose="02020603050405020304" pitchFamily="18" charset="0"/>
              </a:rPr>
              <a:t>L_luen_T</a:t>
            </a:r>
            <a:r>
              <a:rPr lang="en-US" dirty="0">
                <a:latin typeface="Consolas" panose="020B0609020204030204" pitchFamily="49" charset="0"/>
                <a:ea typeface="Times New Roman" panose="02020603050405020304" pitchFamily="18" charset="0"/>
              </a:rPr>
              <a:t> = place(Ah',Ch',</a:t>
            </a:r>
            <a:r>
              <a:rPr lang="en-US" dirty="0" err="1">
                <a:latin typeface="Consolas" panose="020B0609020204030204" pitchFamily="49" charset="0"/>
                <a:ea typeface="Times New Roman" panose="02020603050405020304" pitchFamily="18" charset="0"/>
              </a:rPr>
              <a:t>P_set_obs</a:t>
            </a:r>
            <a:r>
              <a:rPr lang="en-US" dirty="0">
                <a:latin typeface="Consolas" panose="020B0609020204030204" pitchFamily="49" charset="0"/>
                <a:ea typeface="Times New Roman" panose="02020603050405020304" pitchFamily="18" charset="0"/>
              </a:rPr>
              <a:t>)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Sollpole</a:t>
            </a:r>
            <a:r>
              <a:rPr lang="de-DE" dirty="0"/>
              <a:t> L: </a:t>
            </a:r>
            <a:r>
              <a:rPr lang="en-US" dirty="0" err="1">
                <a:latin typeface="Consolas" panose="020B0609020204030204" pitchFamily="49" charset="0"/>
                <a:ea typeface="Times New Roman" panose="02020603050405020304" pitchFamily="18" charset="0"/>
              </a:rPr>
              <a:t>P_set_obs</a:t>
            </a:r>
            <a:r>
              <a:rPr lang="en-US" dirty="0">
                <a:latin typeface="Consolas" panose="020B0609020204030204" pitchFamily="49" charset="0"/>
                <a:ea typeface="Times New Roman" panose="02020603050405020304" pitchFamily="18" charset="0"/>
              </a:rPr>
              <a:t>=</a:t>
            </a:r>
            <a:r>
              <a:rPr lang="en-US" dirty="0" err="1">
                <a:latin typeface="Consolas" panose="020B0609020204030204" pitchFamily="49" charset="0"/>
                <a:ea typeface="Times New Roman" panose="02020603050405020304" pitchFamily="18" charset="0"/>
              </a:rPr>
              <a:t>eig</a:t>
            </a:r>
            <a:r>
              <a:rPr lang="en-US" dirty="0">
                <a:latin typeface="Consolas" panose="020B0609020204030204" pitchFamily="49" charset="0"/>
                <a:ea typeface="Times New Roman" panose="02020603050405020304" pitchFamily="18" charset="0"/>
              </a:rPr>
              <a:t>(A)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71A41A82-B5EB-D1BA-C3CE-BEDCCF303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25"/>
          <a:stretch/>
        </p:blipFill>
        <p:spPr bwMode="auto">
          <a:xfrm>
            <a:off x="384000" y="1351096"/>
            <a:ext cx="5579745" cy="26746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3C46B5A-37A6-CDC3-EA34-677F3A610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228257" y="1326394"/>
            <a:ext cx="5076545" cy="380740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FBC8C16-30B8-C03A-5D9D-F71D449A17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228256" y="1335680"/>
            <a:ext cx="5076545" cy="38074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5494D45-EE4C-D6B6-1CF0-BB60AE698580}"/>
              </a:ext>
            </a:extLst>
          </p:cNvPr>
          <p:cNvSpPr/>
          <p:nvPr/>
        </p:nvSpPr>
        <p:spPr>
          <a:xfrm>
            <a:off x="5303912" y="2132856"/>
            <a:ext cx="504056" cy="5040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1D9362-B53F-13FB-CA6F-B08ED3C0E73D}"/>
              </a:ext>
            </a:extLst>
          </p:cNvPr>
          <p:cNvSpPr/>
          <p:nvPr/>
        </p:nvSpPr>
        <p:spPr>
          <a:xfrm>
            <a:off x="5015880" y="1745208"/>
            <a:ext cx="504056" cy="5040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8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4EA40-E0AA-A98E-CAF2-9264F7041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Verdana"/>
                <a:ea typeface="Verdana"/>
              </a:rPr>
              <a:t>Reglerfestlegung</a:t>
            </a:r>
            <a:r>
              <a:rPr lang="en-US" dirty="0">
                <a:latin typeface="Verdana"/>
                <a:ea typeface="Verdana"/>
              </a:rPr>
              <a:t>: </a:t>
            </a:r>
            <a:r>
              <a:rPr lang="en-US" dirty="0" err="1">
                <a:latin typeface="Verdana"/>
                <a:ea typeface="Verdana"/>
              </a:rPr>
              <a:t>Berücksichtigung</a:t>
            </a:r>
            <a:r>
              <a:rPr lang="en-US" dirty="0">
                <a:latin typeface="Verdana"/>
                <a:ea typeface="Verdana"/>
              </a:rPr>
              <a:t> der </a:t>
            </a:r>
            <a:r>
              <a:rPr lang="en-US" dirty="0" err="1">
                <a:latin typeface="Verdana"/>
                <a:ea typeface="Verdana"/>
              </a:rPr>
              <a:t>Störgrößen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5D85F3-FD74-EB4A-28CC-184584C1E5A2}"/>
                  </a:ext>
                </a:extLst>
              </p:cNvPr>
              <p:cNvSpPr txBox="1"/>
              <p:nvPr/>
            </p:nvSpPr>
            <p:spPr>
              <a:xfrm>
                <a:off x="6098648" y="1414072"/>
                <a:ext cx="4479175" cy="1582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Störgrößenkompensation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Störgrößenmatrix: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In diesem Fall, Z=0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5D85F3-FD74-EB4A-28CC-184584C1E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648" y="1414072"/>
                <a:ext cx="4479175" cy="1582934"/>
              </a:xfrm>
              <a:prstGeom prst="rect">
                <a:avLst/>
              </a:prstGeom>
              <a:blipFill>
                <a:blip r:embed="rId2"/>
                <a:stretch>
                  <a:fillRect l="-816" t="-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3ED962BE-6C62-8615-CB91-E31790C49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73"/>
          <a:stretch/>
        </p:blipFill>
        <p:spPr bwMode="auto">
          <a:xfrm>
            <a:off x="384000" y="1385504"/>
            <a:ext cx="5579745" cy="34182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ross 5">
            <a:extLst>
              <a:ext uri="{FF2B5EF4-FFF2-40B4-BE49-F238E27FC236}">
                <a16:creationId xmlns:a16="http://schemas.microsoft.com/office/drawing/2014/main" id="{30379E0D-7DBE-5193-4368-217B73D3AFE0}"/>
              </a:ext>
            </a:extLst>
          </p:cNvPr>
          <p:cNvSpPr/>
          <p:nvPr/>
        </p:nvSpPr>
        <p:spPr>
          <a:xfrm rot="2700000">
            <a:off x="1716251" y="1553682"/>
            <a:ext cx="951614" cy="951614"/>
          </a:xfrm>
          <a:prstGeom prst="plus">
            <a:avLst>
              <a:gd name="adj" fmla="val 4143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E0DF73-2D58-C885-2492-80F1437C28EB}"/>
              </a:ext>
            </a:extLst>
          </p:cNvPr>
          <p:cNvSpPr txBox="1"/>
          <p:nvPr/>
        </p:nvSpPr>
        <p:spPr>
          <a:xfrm>
            <a:off x="2503483" y="5516989"/>
            <a:ext cx="69205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/>
              <a:t>Störgrößenkompensation nicht möglich! </a:t>
            </a:r>
          </a:p>
        </p:txBody>
      </p:sp>
    </p:spTree>
    <p:extLst>
      <p:ext uri="{BB962C8B-B14F-4D97-AF65-F5344CB8AC3E}">
        <p14:creationId xmlns:p14="http://schemas.microsoft.com/office/powerpoint/2010/main" val="88423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4EA40-E0AA-A98E-CAF2-9264F7041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Verdana"/>
                <a:ea typeface="Verdana"/>
              </a:rPr>
              <a:t>Reglerfestlegung</a:t>
            </a:r>
            <a:r>
              <a:rPr lang="en-US" dirty="0">
                <a:latin typeface="Verdana"/>
                <a:ea typeface="Verdana"/>
              </a:rPr>
              <a:t>: </a:t>
            </a:r>
            <a:r>
              <a:rPr lang="en-US" dirty="0" err="1">
                <a:latin typeface="Verdana"/>
                <a:ea typeface="Verdana"/>
              </a:rPr>
              <a:t>Berücksichtigung</a:t>
            </a:r>
            <a:r>
              <a:rPr lang="en-US" dirty="0">
                <a:latin typeface="Verdana"/>
                <a:ea typeface="Verdana"/>
              </a:rPr>
              <a:t> der </a:t>
            </a:r>
            <a:r>
              <a:rPr lang="en-US" dirty="0" err="1">
                <a:latin typeface="Verdana"/>
                <a:ea typeface="Verdana"/>
              </a:rPr>
              <a:t>Störgrößen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D85F3-FD74-EB4A-28CC-184584C1E5A2}"/>
              </a:ext>
            </a:extLst>
          </p:cNvPr>
          <p:cNvSpPr txBox="1"/>
          <p:nvPr/>
        </p:nvSpPr>
        <p:spPr>
          <a:xfrm>
            <a:off x="6384032" y="1337368"/>
            <a:ext cx="40639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PI-Zustandsraumregler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Luenberger</a:t>
            </a:r>
            <a:r>
              <a:rPr lang="de-DE" dirty="0"/>
              <a:t>-Beobachter vorhanden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Sollpole</a:t>
            </a:r>
            <a:r>
              <a:rPr lang="de-DE" dirty="0"/>
              <a:t> unverändert)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Sollpole</a:t>
            </a:r>
            <a:r>
              <a:rPr lang="de-DE" dirty="0"/>
              <a:t> PI: </a:t>
            </a:r>
            <a:r>
              <a:rPr lang="pt-BR" dirty="0">
                <a:latin typeface="Consolas" panose="020B0609020204030204" pitchFamily="49" charset="0"/>
              </a:rPr>
              <a:t>eig(A_PI_real)-10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pt-BR" sz="1200" b="0" i="0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4" name="Picture 3" descr="A diagram of a circuit&#10;&#10;Description automatically generated">
            <a:extLst>
              <a:ext uri="{FF2B5EF4-FFF2-40B4-BE49-F238E27FC236}">
                <a16:creationId xmlns:a16="http://schemas.microsoft.com/office/drawing/2014/main" id="{92119F63-DDE3-9B76-112F-96D13F899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27"/>
          <a:stretch/>
        </p:blipFill>
        <p:spPr bwMode="auto">
          <a:xfrm>
            <a:off x="407368" y="1340768"/>
            <a:ext cx="5579745" cy="3105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0DFC64-359D-A778-1284-DFF21F3E0356}"/>
              </a:ext>
            </a:extLst>
          </p:cNvPr>
          <p:cNvSpPr txBox="1"/>
          <p:nvPr/>
        </p:nvSpPr>
        <p:spPr>
          <a:xfrm>
            <a:off x="1220867" y="4509120"/>
            <a:ext cx="45365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effectLst/>
                <a:latin typeface="Consolas" panose="020B0609020204030204" pitchFamily="49" charset="0"/>
              </a:rPr>
              <a:t>A_PI_real = [A zeros(5,1);-C_R 0];</a:t>
            </a:r>
          </a:p>
          <a:p>
            <a:r>
              <a:rPr lang="pt-BR" sz="1200" b="0" i="0" dirty="0">
                <a:effectLst/>
                <a:latin typeface="Consolas" panose="020B0609020204030204" pitchFamily="49" charset="0"/>
              </a:rPr>
              <a:t>B_PI_real = [B;0];</a:t>
            </a:r>
          </a:p>
          <a:p>
            <a:endParaRPr lang="pt-BR" sz="1200" b="0" i="0" dirty="0">
              <a:effectLst/>
              <a:latin typeface="Consolas" panose="020B0609020204030204" pitchFamily="49" charset="0"/>
            </a:endParaRPr>
          </a:p>
          <a:p>
            <a:r>
              <a:rPr lang="pt-BR" sz="1200" b="0" i="0" dirty="0">
                <a:effectLst/>
                <a:latin typeface="Consolas" panose="020B0609020204030204" pitchFamily="49" charset="0"/>
              </a:rPr>
              <a:t>P_set_PI = eig(A_PI_real)-10;</a:t>
            </a:r>
          </a:p>
          <a:p>
            <a:r>
              <a:rPr lang="pt-BR" sz="1200" b="0" i="0" dirty="0">
                <a:effectLst/>
                <a:latin typeface="Consolas" panose="020B0609020204030204" pitchFamily="49" charset="0"/>
              </a:rPr>
              <a:t>R_place_PI = place(A_PI_real,B_PI_real,P_set_PI);</a:t>
            </a:r>
          </a:p>
          <a:p>
            <a:endParaRPr lang="pt-BR" sz="1200" b="0" i="0" dirty="0">
              <a:effectLst/>
              <a:latin typeface="Consolas" panose="020B0609020204030204" pitchFamily="49" charset="0"/>
            </a:endParaRPr>
          </a:p>
          <a:p>
            <a:r>
              <a:rPr lang="pt-BR" sz="1200" b="0" i="0" dirty="0">
                <a:effectLst/>
                <a:latin typeface="Consolas" panose="020B0609020204030204" pitchFamily="49" charset="0"/>
              </a:rPr>
              <a:t>R_I = -R_place_PI(:,6);</a:t>
            </a:r>
          </a:p>
          <a:p>
            <a:r>
              <a:rPr lang="pt-BR" sz="1200" b="0" i="0" dirty="0">
                <a:effectLst/>
                <a:latin typeface="Consolas" panose="020B0609020204030204" pitchFamily="49" charset="0"/>
              </a:rPr>
              <a:t>R_p = -(C_R*Api^-1*Bpi)^-1;</a:t>
            </a:r>
          </a:p>
          <a:p>
            <a:r>
              <a:rPr lang="pt-BR" sz="1200" b="0" i="0" dirty="0">
                <a:effectLst/>
                <a:latin typeface="Consolas" panose="020B0609020204030204" pitchFamily="49" charset="0"/>
              </a:rPr>
              <a:t>R_x = R_place_PI(:,1:5)-R_p*C_R;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A701FA0-2AFD-0DA7-276A-A06DD849D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879976" y="2492896"/>
            <a:ext cx="5334000" cy="40005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A000BCD-9342-F32E-36ED-3D7443D529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877292" y="2492896"/>
            <a:ext cx="5334000" cy="4000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6B71D34-5BC7-E340-D70C-17D0349A3223}"/>
              </a:ext>
            </a:extLst>
          </p:cNvPr>
          <p:cNvSpPr/>
          <p:nvPr/>
        </p:nvSpPr>
        <p:spPr>
          <a:xfrm>
            <a:off x="4925433" y="2389287"/>
            <a:ext cx="504056" cy="5040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C0837A-8A8D-F6E8-C1FD-488F166DCC8C}"/>
              </a:ext>
            </a:extLst>
          </p:cNvPr>
          <p:cNvSpPr/>
          <p:nvPr/>
        </p:nvSpPr>
        <p:spPr>
          <a:xfrm>
            <a:off x="5150677" y="2692343"/>
            <a:ext cx="504056" cy="5040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1B8E85-9E57-BD56-BFD5-763A009ECA07}"/>
              </a:ext>
            </a:extLst>
          </p:cNvPr>
          <p:cNvSpPr/>
          <p:nvPr/>
        </p:nvSpPr>
        <p:spPr>
          <a:xfrm>
            <a:off x="767408" y="4445918"/>
            <a:ext cx="5112568" cy="1817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Reglerauswahl</a:t>
            </a:r>
            <a:r>
              <a:rPr lang="en-US" sz="3200" dirty="0"/>
              <a:t>:</a:t>
            </a:r>
          </a:p>
          <a:p>
            <a:pPr algn="ctr"/>
            <a:r>
              <a:rPr lang="en-US" sz="3200" dirty="0"/>
              <a:t>PI-</a:t>
            </a:r>
            <a:r>
              <a:rPr lang="en-US" sz="3200" dirty="0" err="1"/>
              <a:t>Zustandsregler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2681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21" grpId="0" animBg="1"/>
    </p:bldLst>
  </p:timing>
</p:sld>
</file>

<file path=ppt/theme/theme1.xml><?xml version="1.0" encoding="utf-8"?>
<a:theme xmlns:a="http://schemas.openxmlformats.org/drawingml/2006/main" name="Vorlage_Powerpoint_2010">
  <a:themeElements>
    <a:clrScheme name="FHAAC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AC"/>
      </a:accent1>
      <a:accent2>
        <a:srgbClr val="13A39A"/>
      </a:accent2>
      <a:accent3>
        <a:srgbClr val="0C9088"/>
      </a:accent3>
      <a:accent4>
        <a:srgbClr val="006D68"/>
      </a:accent4>
      <a:accent5>
        <a:srgbClr val="004744"/>
      </a:accent5>
      <a:accent6>
        <a:srgbClr val="000000"/>
      </a:accent6>
      <a:hlink>
        <a:srgbClr val="0000FF"/>
      </a:hlink>
      <a:folHlink>
        <a:srgbClr val="800080"/>
      </a:folHlink>
    </a:clrScheme>
    <a:fontScheme name="FHAAC Schrif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713</TotalTime>
  <Words>607</Words>
  <Application>Microsoft Office PowerPoint</Application>
  <PresentationFormat>Widescreen</PresentationFormat>
  <Paragraphs>77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Cambria Math</vt:lpstr>
      <vt:lpstr>Consolas</vt:lpstr>
      <vt:lpstr>Times New Roman</vt:lpstr>
      <vt:lpstr>Verdana</vt:lpstr>
      <vt:lpstr>Vorlage_Powerpoint_2010</vt:lpstr>
      <vt:lpstr>SRDS - Wärmetauscher  Gruppe 3 ET</vt:lpstr>
      <vt:lpstr>Problembeschreibung</vt:lpstr>
      <vt:lpstr>Systemanalyse: Grobanalyse</vt:lpstr>
      <vt:lpstr>Systemanalyse: Wirkungsplan</vt:lpstr>
      <vt:lpstr>Systemanalyse: Zustandsraummodell und Sprungantwort</vt:lpstr>
      <vt:lpstr>Reglerfestlegung: Zustandsregler</vt:lpstr>
      <vt:lpstr>Reglerfestlegung: Beobachter</vt:lpstr>
      <vt:lpstr>Reglerfestlegung: Berücksichtigung der Störgrößen</vt:lpstr>
      <vt:lpstr>Reglerfestlegung: Berücksichtigung der Störgrößen</vt:lpstr>
      <vt:lpstr>Parameterberechnung:  minimale Dämpfung &amp; maximale Zeitkonstante</vt:lpstr>
      <vt:lpstr>Parameterberechnung: Polplatzierung </vt:lpstr>
      <vt:lpstr>Parameterberechnung: Polplatzierung</vt:lpstr>
      <vt:lpstr>Matrix-Riccati-Regler </vt:lpstr>
      <vt:lpstr>Matrix-Riccati-Regler </vt:lpstr>
      <vt:lpstr>Luenberger-Beobachter</vt:lpstr>
      <vt:lpstr>Kalman-Bucy Beobachter</vt:lpstr>
      <vt:lpstr>Feintuning der Reglerparameter: Nichtlineares Subsystem</vt:lpstr>
      <vt:lpstr>Feintuning der Reglerparameter: System Erklärung</vt:lpstr>
      <vt:lpstr>Feintuning der Reglerparameter: Projekt Ergebnis</vt:lpstr>
      <vt:lpstr>Danke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 ggf. Untertitel</dc:title>
  <dc:creator>Jana</dc:creator>
  <cp:lastModifiedBy>Lee, Zi Qian</cp:lastModifiedBy>
  <cp:revision>7</cp:revision>
  <dcterms:created xsi:type="dcterms:W3CDTF">2014-04-21T13:21:22Z</dcterms:created>
  <dcterms:modified xsi:type="dcterms:W3CDTF">2024-01-26T19:48:08Z</dcterms:modified>
</cp:coreProperties>
</file>